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</p:sldMasterIdLst>
  <p:notesMasterIdLst>
    <p:notesMasterId r:id="rId52"/>
  </p:notesMasterIdLst>
  <p:handoutMasterIdLst>
    <p:handoutMasterId r:id="rId53"/>
  </p:handoutMasterIdLst>
  <p:sldIdLst>
    <p:sldId id="295" r:id="rId2"/>
    <p:sldId id="299" r:id="rId3"/>
    <p:sldId id="305" r:id="rId4"/>
    <p:sldId id="306" r:id="rId5"/>
    <p:sldId id="308" r:id="rId6"/>
    <p:sldId id="307" r:id="rId7"/>
    <p:sldId id="310" r:id="rId8"/>
    <p:sldId id="309" r:id="rId9"/>
    <p:sldId id="311" r:id="rId10"/>
    <p:sldId id="312" r:id="rId11"/>
    <p:sldId id="313" r:id="rId12"/>
    <p:sldId id="314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319" r:id="rId27"/>
    <p:sldId id="320" r:id="rId28"/>
    <p:sldId id="315" r:id="rId29"/>
    <p:sldId id="316" r:id="rId30"/>
    <p:sldId id="321" r:id="rId31"/>
    <p:sldId id="317" r:id="rId32"/>
    <p:sldId id="318" r:id="rId33"/>
    <p:sldId id="323" r:id="rId34"/>
    <p:sldId id="281" r:id="rId35"/>
    <p:sldId id="282" r:id="rId36"/>
    <p:sldId id="283" r:id="rId37"/>
    <p:sldId id="284" r:id="rId38"/>
    <p:sldId id="285" r:id="rId39"/>
    <p:sldId id="286" r:id="rId40"/>
    <p:sldId id="289" r:id="rId41"/>
    <p:sldId id="287" r:id="rId42"/>
    <p:sldId id="296" r:id="rId43"/>
    <p:sldId id="297" r:id="rId44"/>
    <p:sldId id="288" r:id="rId45"/>
    <p:sldId id="290" r:id="rId46"/>
    <p:sldId id="293" r:id="rId47"/>
    <p:sldId id="298" r:id="rId48"/>
    <p:sldId id="324" r:id="rId49"/>
    <p:sldId id="322" r:id="rId50"/>
    <p:sldId id="294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31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38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handoutMaster" Target="handoutMasters/handout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ADCD36-AB66-8A49-9B62-D9869B5B3CF5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C8AE6-BEE2-884E-9BB5-0C7C6BE8B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68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687EEE-759F-8B47-B57B-9D24AB2DE457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03FDC-AC8E-A043-9EBC-2487CA9A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2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this with list comprehension as</a:t>
            </a:r>
            <a:r>
              <a:rPr lang="en-US" baseline="0" dirty="0" smtClean="0"/>
              <a:t>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97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A46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66D95AC-E04C-D04B-8AFC-BA56739B632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82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datasets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also write files</a:t>
            </a:r>
          </a:p>
          <a:p>
            <a:r>
              <a:rPr lang="en-US" dirty="0" smtClean="0"/>
              <a:t>If you write to a file that doesn't exist yet python will make a new file</a:t>
            </a:r>
          </a:p>
        </p:txBody>
      </p:sp>
      <p:sp>
        <p:nvSpPr>
          <p:cNvPr id="4" name="Rectangle 3"/>
          <p:cNvSpPr/>
          <p:nvPr/>
        </p:nvSpPr>
        <p:spPr>
          <a:xfrm>
            <a:off x="862939" y="4311650"/>
            <a:ext cx="1053737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41 Writing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my_autobiogrpahy.txt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was born, a baby."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 small baby in a big world"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would never imagine one day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I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would become the worlds greatest detective..."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067625" y="3471815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Write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Read and Write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“r”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“w”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</a:t>
                      </a:r>
                      <a:r>
                        <a:rPr lang="en-US" dirty="0" err="1" smtClean="0"/>
                        <a:t>rw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637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– Word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 in </a:t>
            </a:r>
            <a:r>
              <a:rPr lang="en-US" dirty="0" smtClean="0"/>
              <a:t>day3 </a:t>
            </a:r>
            <a:r>
              <a:rPr lang="en-US" dirty="0" err="1" smtClean="0"/>
              <a:t>word_count.py</a:t>
            </a:r>
            <a:endParaRPr lang="en-US" dirty="0"/>
          </a:p>
          <a:p>
            <a:r>
              <a:rPr lang="en-US" dirty="0" smtClean="0"/>
              <a:t>Choose one of your files in your data folder and save the file name as a variable</a:t>
            </a:r>
            <a:endParaRPr lang="en-US" dirty="0"/>
          </a:p>
          <a:p>
            <a:r>
              <a:rPr lang="en-US" dirty="0" smtClean="0"/>
              <a:t>Write </a:t>
            </a:r>
            <a:r>
              <a:rPr lang="en-US" dirty="0"/>
              <a:t>a </a:t>
            </a:r>
            <a:r>
              <a:rPr lang="en-US" dirty="0" smtClean="0"/>
              <a:t>function </a:t>
            </a:r>
            <a:r>
              <a:rPr lang="en-US" dirty="0" err="1" smtClean="0"/>
              <a:t>word_count</a:t>
            </a:r>
            <a:r>
              <a:rPr lang="en-US" dirty="0" smtClean="0"/>
              <a:t>(</a:t>
            </a:r>
            <a:r>
              <a:rPr lang="en-US" dirty="0" err="1" smtClean="0"/>
              <a:t>file_name</a:t>
            </a:r>
            <a:r>
              <a:rPr lang="en-US" dirty="0" smtClean="0"/>
              <a:t>) that takes a file name, reads the file and returns the total number of words in the file</a:t>
            </a:r>
            <a:endParaRPr lang="en-US" dirty="0"/>
          </a:p>
          <a:p>
            <a:r>
              <a:rPr lang="en-US" dirty="0" smtClean="0"/>
              <a:t>Helper:</a:t>
            </a:r>
          </a:p>
          <a:p>
            <a:pPr lvl="1"/>
            <a:r>
              <a:rPr lang="en-US" dirty="0" smtClean="0"/>
              <a:t>”This is a </a:t>
            </a:r>
            <a:r>
              <a:rPr lang="en-US" dirty="0" err="1" smtClean="0"/>
              <a:t>sentence”.</a:t>
            </a:r>
            <a:r>
              <a:rPr lang="en-US" b="1" dirty="0" err="1" smtClean="0"/>
              <a:t>split</a:t>
            </a:r>
            <a:r>
              <a:rPr lang="en-US" dirty="0" smtClean="0"/>
              <a:t>(“ “) == [“This”, “is”, “a</a:t>
            </a:r>
            <a:r>
              <a:rPr lang="en-US" dirty="0"/>
              <a:t>”, “sentence</a:t>
            </a:r>
            <a:r>
              <a:rPr lang="en-US" dirty="0" smtClean="0"/>
              <a:t>”]</a:t>
            </a:r>
          </a:p>
        </p:txBody>
      </p:sp>
    </p:spTree>
    <p:extLst>
      <p:ext uri="{BB962C8B-B14F-4D97-AF65-F5344CB8AC3E}">
        <p14:creationId xmlns:p14="http://schemas.microsoft.com/office/powerpoint/2010/main" val="96384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879584" y="2571997"/>
            <a:ext cx="7312152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DIY_5 - Word Count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word_count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total_words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file_to_read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file_to_read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words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split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total_words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(words)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total_words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sherlockholmes.txt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word_count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6428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</a:t>
            </a:r>
            <a:r>
              <a:rPr lang="en-US" dirty="0"/>
              <a:t>8</a:t>
            </a:r>
            <a:r>
              <a:rPr lang="en-US" dirty="0" smtClean="0"/>
              <a:t>: Beyond the Built-in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Modules and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40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the Built-in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Everything we’ve shown you so far is part of the built in python library</a:t>
            </a:r>
          </a:p>
          <a:p>
            <a:r>
              <a:rPr lang="en-US" dirty="0" smtClean="0"/>
              <a:t>It can do a lot but not everything</a:t>
            </a:r>
          </a:p>
          <a:p>
            <a:r>
              <a:rPr lang="en-US" dirty="0" smtClean="0"/>
              <a:t>To really build powerful and useful programs you need to </a:t>
            </a:r>
            <a:r>
              <a:rPr lang="en-US" i="1" dirty="0" smtClean="0"/>
              <a:t>accessorize</a:t>
            </a:r>
            <a:r>
              <a:rPr lang="en-US" dirty="0" smtClean="0"/>
              <a:t>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37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Built-in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lots of ways to accessorize your program. We’re teaching you the 2 most common and useful</a:t>
            </a:r>
          </a:p>
          <a:p>
            <a:r>
              <a:rPr lang="en-US" dirty="0"/>
              <a:t>M</a:t>
            </a:r>
            <a:r>
              <a:rPr lang="en-US" dirty="0" smtClean="0"/>
              <a:t>odules</a:t>
            </a:r>
          </a:p>
          <a:p>
            <a:pPr lvl="1"/>
            <a:r>
              <a:rPr lang="en-US" dirty="0" smtClean="0"/>
              <a:t>Allow you to use functions other people wrote in your program</a:t>
            </a:r>
          </a:p>
          <a:p>
            <a:pPr lvl="1"/>
            <a:r>
              <a:rPr lang="en-US" dirty="0" smtClean="0"/>
              <a:t>Ex. Add machine learning feature to your program</a:t>
            </a:r>
          </a:p>
          <a:p>
            <a:r>
              <a:rPr lang="en-US" dirty="0" smtClean="0"/>
              <a:t>API’s</a:t>
            </a:r>
          </a:p>
          <a:p>
            <a:pPr lvl="1"/>
            <a:r>
              <a:rPr lang="en-US" dirty="0" smtClean="0"/>
              <a:t>Allows you to interact with other data sets and applications</a:t>
            </a:r>
          </a:p>
          <a:p>
            <a:pPr lvl="1"/>
            <a:r>
              <a:rPr lang="en-US" dirty="0" smtClean="0"/>
              <a:t>Ex. Let your program read NASDAQ data or send a tweet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5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add modules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odules let you use functions other people wrote to make your program really powerful</a:t>
            </a:r>
          </a:p>
          <a:p>
            <a:r>
              <a:rPr lang="en-US" dirty="0" smtClean="0"/>
              <a:t>Importing them is easy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038597" y="3711476"/>
            <a:ext cx="7473538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42 Import Modules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requests</a:t>
            </a:r>
          </a:p>
          <a:p>
            <a:r>
              <a:rPr lang="en-US" dirty="0">
                <a:solidFill>
                  <a:srgbClr val="F92672"/>
                </a:solidFill>
                <a:latin typeface="Menlo" charset="0"/>
              </a:rPr>
              <a:t>from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statistics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mean, median,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stdev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requests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get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"http://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www.bytesizedlabs.com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/data"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ro-RO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ro-RO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statistics.</a:t>
            </a:r>
            <a:r>
              <a:rPr lang="ro-RO" dirty="0" smtClean="0">
                <a:solidFill>
                  <a:srgbClr val="F8F8F2"/>
                </a:solidFill>
                <a:latin typeface="Menlo" charset="0"/>
              </a:rPr>
              <a:t>median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([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400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3.6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24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]))</a:t>
            </a:r>
          </a:p>
        </p:txBody>
      </p:sp>
    </p:spTree>
    <p:extLst>
      <p:ext uri="{BB962C8B-B14F-4D97-AF65-F5344CB8AC3E}">
        <p14:creationId xmlns:p14="http://schemas.microsoft.com/office/powerpoint/2010/main" val="39909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Downloading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lot of modules come pre installed with python </a:t>
            </a:r>
          </a:p>
          <a:p>
            <a:pPr lvl="1"/>
            <a:r>
              <a:rPr lang="en-US" dirty="0" smtClean="0"/>
              <a:t>“The Standard Library”</a:t>
            </a:r>
          </a:p>
          <a:p>
            <a:r>
              <a:rPr lang="en-US" dirty="0" smtClean="0"/>
              <a:t>Some you have to download from online</a:t>
            </a:r>
          </a:p>
          <a:p>
            <a:r>
              <a:rPr lang="en-US" dirty="0" smtClean="0"/>
              <a:t>To download modules we use “pip”, the Python package manager</a:t>
            </a:r>
          </a:p>
          <a:p>
            <a:pPr lvl="1"/>
            <a:r>
              <a:rPr lang="en-US" dirty="0" smtClean="0"/>
              <a:t>If we want to install the </a:t>
            </a:r>
            <a:r>
              <a:rPr lang="en-US" dirty="0"/>
              <a:t>Pillow </a:t>
            </a:r>
            <a:r>
              <a:rPr lang="en-US" dirty="0" smtClean="0"/>
              <a:t>module to work with images</a:t>
            </a:r>
          </a:p>
          <a:p>
            <a:pPr lvl="1"/>
            <a:r>
              <a:rPr lang="en-US" dirty="0" smtClean="0"/>
              <a:t>In terminal type “pip </a:t>
            </a:r>
            <a:r>
              <a:rPr lang="en-US" dirty="0"/>
              <a:t>install </a:t>
            </a:r>
            <a:r>
              <a:rPr lang="en-US" dirty="0" smtClean="0"/>
              <a:t>Pillow”</a:t>
            </a:r>
          </a:p>
          <a:p>
            <a:r>
              <a:rPr lang="en-US" dirty="0" smtClean="0"/>
              <a:t>It’s that easy</a:t>
            </a:r>
          </a:p>
          <a:p>
            <a:r>
              <a:rPr lang="en-US" dirty="0" smtClean="0"/>
              <a:t>We’ll use this more for the the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66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useful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Pre-installed modules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equests - lets you get and send data to websites using HTTP requests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ath – lets you do more complicated math</a:t>
            </a:r>
          </a:p>
          <a:p>
            <a:pPr lvl="1"/>
            <a:r>
              <a:rPr lang="en-US" dirty="0" err="1"/>
              <a:t>d</a:t>
            </a:r>
            <a:r>
              <a:rPr lang="en-US" dirty="0" err="1" smtClean="0"/>
              <a:t>atetime</a:t>
            </a:r>
            <a:r>
              <a:rPr lang="en-US" dirty="0" smtClean="0"/>
              <a:t> – lets you work with dates and current time easily</a:t>
            </a:r>
          </a:p>
          <a:p>
            <a:pPr lvl="1"/>
            <a:r>
              <a:rPr lang="en-US" dirty="0" err="1"/>
              <a:t>j</a:t>
            </a:r>
            <a:r>
              <a:rPr lang="en-US" dirty="0" err="1" smtClean="0"/>
              <a:t>son</a:t>
            </a:r>
            <a:r>
              <a:rPr lang="en-US" dirty="0" smtClean="0"/>
              <a:t> – lets you parse </a:t>
            </a:r>
            <a:r>
              <a:rPr lang="en-US" dirty="0" err="1" smtClean="0"/>
              <a:t>json</a:t>
            </a:r>
            <a:r>
              <a:rPr lang="en-US" dirty="0" smtClean="0"/>
              <a:t> data (a common data storage format)</a:t>
            </a:r>
          </a:p>
          <a:p>
            <a:pPr lvl="1"/>
            <a:r>
              <a:rPr lang="en-US" dirty="0"/>
              <a:t>statistics – This is a built-in Python library for all basic statistical calculations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2400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</a:t>
            </a:r>
            <a:r>
              <a:rPr lang="en-US" dirty="0" smtClean="0"/>
              <a:t>more useful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Downloaded </a:t>
            </a:r>
            <a:r>
              <a:rPr lang="en-US" dirty="0" smtClean="0"/>
              <a:t>modules</a:t>
            </a:r>
            <a:endParaRPr lang="en-US" dirty="0"/>
          </a:p>
          <a:p>
            <a:pPr lvl="1"/>
            <a:r>
              <a:rPr lang="en-US" dirty="0" err="1"/>
              <a:t>Scrapy</a:t>
            </a:r>
            <a:r>
              <a:rPr lang="en-US" dirty="0"/>
              <a:t> – lets you scrape data from website</a:t>
            </a:r>
          </a:p>
          <a:p>
            <a:pPr lvl="1"/>
            <a:r>
              <a:rPr lang="en-US" dirty="0"/>
              <a:t>Pillow – lets you edit images</a:t>
            </a:r>
          </a:p>
          <a:p>
            <a:pPr lvl="1"/>
            <a:r>
              <a:rPr lang="en-US" dirty="0" err="1"/>
              <a:t>Statsmodels</a:t>
            </a:r>
            <a:r>
              <a:rPr lang="en-US" dirty="0"/>
              <a:t> – lets your perform statistical analysis on data sets</a:t>
            </a:r>
          </a:p>
          <a:p>
            <a:pPr lvl="1"/>
            <a:r>
              <a:rPr lang="en-US" dirty="0" err="1"/>
              <a:t>Mlpy</a:t>
            </a:r>
            <a:r>
              <a:rPr lang="en-US" dirty="0"/>
              <a:t> – Easy to use machine learning library</a:t>
            </a:r>
          </a:p>
          <a:p>
            <a:pPr lvl="1"/>
            <a:r>
              <a:rPr lang="en-US" dirty="0" err="1"/>
              <a:t>Pynance</a:t>
            </a:r>
            <a:r>
              <a:rPr lang="en-US" dirty="0"/>
              <a:t> - retrieving, analyzing and visualizing data from stock and derivatives markets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6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your Shell (Terminal/Command Line)</a:t>
            </a:r>
          </a:p>
          <a:p>
            <a:r>
              <a:rPr lang="en-US" dirty="0" smtClean="0"/>
              <a:t>Change directory to </a:t>
            </a:r>
            <a:r>
              <a:rPr lang="en-US" dirty="0" err="1" smtClean="0"/>
              <a:t>bytesizedlabs</a:t>
            </a:r>
            <a:r>
              <a:rPr lang="en-US" dirty="0" smtClean="0"/>
              <a:t> (should be on your Desktop)</a:t>
            </a:r>
          </a:p>
          <a:p>
            <a:r>
              <a:rPr lang="en-US" dirty="0" smtClean="0"/>
              <a:t>Create a new directory day3</a:t>
            </a:r>
            <a:endParaRPr lang="en-US" dirty="0"/>
          </a:p>
          <a:p>
            <a:r>
              <a:rPr lang="en-US" dirty="0" smtClean="0"/>
              <a:t>In day3 create a subdirectory data</a:t>
            </a:r>
          </a:p>
          <a:p>
            <a:r>
              <a:rPr lang="en-US" dirty="0" smtClean="0"/>
              <a:t>Go to </a:t>
            </a:r>
            <a:r>
              <a:rPr lang="en-US" dirty="0" err="1" smtClean="0"/>
              <a:t>learnpython.bytesizedlabs.com</a:t>
            </a:r>
            <a:r>
              <a:rPr lang="en-US" dirty="0" smtClean="0"/>
              <a:t> and download the 4 files under “Data” and put them in you’re the data folder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3803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is a </a:t>
            </a:r>
            <a:r>
              <a:rPr lang="en-US" dirty="0"/>
              <a:t>module</a:t>
            </a:r>
            <a:r>
              <a:rPr lang="en-US" b="1" dirty="0"/>
              <a:t> </a:t>
            </a:r>
            <a:r>
              <a:rPr lang="en-US" dirty="0" smtClean="0"/>
              <a:t>for everything you could want to do in Python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24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API = </a:t>
            </a:r>
            <a:r>
              <a:rPr lang="en-US" dirty="0"/>
              <a:t>Application </a:t>
            </a:r>
            <a:r>
              <a:rPr lang="en-US" dirty="0" smtClean="0"/>
              <a:t>Program Interface</a:t>
            </a:r>
          </a:p>
          <a:p>
            <a:r>
              <a:rPr lang="en-US" dirty="0" smtClean="0"/>
              <a:t>Lets you interact with other applications (Facebook, Google Maps, </a:t>
            </a:r>
            <a:r>
              <a:rPr lang="en-US" dirty="0" err="1" smtClean="0"/>
              <a:t>Twilio</a:t>
            </a:r>
            <a:r>
              <a:rPr lang="en-US" dirty="0" smtClean="0"/>
              <a:t>, Dropbox)</a:t>
            </a:r>
          </a:p>
          <a:p>
            <a:r>
              <a:rPr lang="en-US" dirty="0" smtClean="0"/>
              <a:t>Each API works a little differently but most use HTTP requests</a:t>
            </a:r>
          </a:p>
          <a:p>
            <a:r>
              <a:rPr lang="en-US" dirty="0" smtClean="0"/>
              <a:t>Find how to use each specifically with a google 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48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requests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API’s involve you getting data from (or sending data to) a website</a:t>
            </a:r>
          </a:p>
          <a:p>
            <a:r>
              <a:rPr lang="en-US" dirty="0" smtClean="0"/>
              <a:t>This is done through HTTP requests</a:t>
            </a:r>
          </a:p>
          <a:p>
            <a:pPr lvl="1"/>
            <a:r>
              <a:rPr lang="en-US" dirty="0" smtClean="0"/>
              <a:t>You send a HTTP GET request to the API with the data you want</a:t>
            </a:r>
          </a:p>
          <a:p>
            <a:pPr lvl="1"/>
            <a:r>
              <a:rPr lang="en-US" dirty="0" smtClean="0"/>
              <a:t>The API returns an HTTP POST request with the data you asked for in a format (usually </a:t>
            </a:r>
            <a:r>
              <a:rPr lang="en-US" dirty="0" err="1" smtClean="0"/>
              <a:t>json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You read the </a:t>
            </a:r>
            <a:r>
              <a:rPr lang="en-US" dirty="0" err="1" smtClean="0"/>
              <a:t>json</a:t>
            </a:r>
            <a:r>
              <a:rPr lang="en-US" dirty="0" smtClean="0"/>
              <a:t> and do something with it</a:t>
            </a:r>
          </a:p>
          <a:p>
            <a:pPr lvl="1"/>
            <a:r>
              <a:rPr lang="en-US" dirty="0" smtClean="0"/>
              <a:t>To send data use HTTP POST</a:t>
            </a:r>
          </a:p>
          <a:p>
            <a:r>
              <a:rPr lang="en-US" dirty="0" smtClean="0"/>
              <a:t>The specifics of each API are easy to find on their websites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37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API’s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3556" y="2584286"/>
            <a:ext cx="11012387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43 API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requests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group_id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AE81FF"/>
                </a:solidFill>
                <a:latin typeface="Menlo" charset="0"/>
              </a:rPr>
              <a:t>290025638025435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access_token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EAACEdEose0cBACKD1ppZBqioB8ENm9IvWZCiRcWZCzRi"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url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"https://</a:t>
            </a:r>
            <a:r>
              <a:rPr lang="fr-FR" dirty="0" err="1" smtClean="0">
                <a:solidFill>
                  <a:srgbClr val="E6DB74"/>
                </a:solidFill>
                <a:latin typeface="Menlo" charset="0"/>
              </a:rPr>
              <a:t>graph.facebook.com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/v2.10"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r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requests</a:t>
            </a:r>
            <a:r>
              <a:rPr lang="fr-FR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get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(url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"/"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group_id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"/"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access_token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fr-FR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group_member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r</a:t>
            </a:r>
            <a:r>
              <a:rPr lang="fr-FR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json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()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get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"data"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, []):</a:t>
            </a: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	data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fr-FR" dirty="0" err="1" smtClean="0">
                <a:solidFill>
                  <a:srgbClr val="F8F8F2"/>
                </a:solidFill>
                <a:latin typeface="Menlo" charset="0"/>
              </a:rPr>
              <a:t>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err="1">
                <a:solidFill>
                  <a:srgbClr val="E6DB74"/>
                </a:solidFill>
                <a:latin typeface="Menlo" charset="0"/>
              </a:rPr>
              <a:t>name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],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"id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smtClean="0">
                <a:solidFill>
                  <a:srgbClr val="F8F8F2"/>
                </a:solidFill>
                <a:latin typeface="Menlo" charset="0"/>
              </a:rPr>
              <a:t>], </a:t>
            </a:r>
            <a:r>
              <a:rPr lang="fr-FR" dirty="0" err="1" smtClean="0">
                <a:solidFill>
                  <a:srgbClr val="F8F8F2"/>
                </a:solidFill>
                <a:latin typeface="Menlo" charset="0"/>
              </a:rPr>
              <a:t>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err="1">
                <a:solidFill>
                  <a:srgbClr val="E6DB74"/>
                </a:solidFill>
                <a:latin typeface="Menlo" charset="0"/>
              </a:rPr>
              <a:t>picture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"data"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"url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smtClean="0">
                <a:solidFill>
                  <a:srgbClr val="F8F8F2"/>
                </a:solidFill>
                <a:latin typeface="Menlo" charset="0"/>
              </a:rPr>
              <a:t>])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fr-FR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(data)</a:t>
            </a:r>
          </a:p>
        </p:txBody>
      </p:sp>
    </p:spTree>
    <p:extLst>
      <p:ext uri="{BB962C8B-B14F-4D97-AF65-F5344CB8AC3E}">
        <p14:creationId xmlns:p14="http://schemas.microsoft.com/office/powerpoint/2010/main" val="25753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wrappers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most APIs you don</a:t>
            </a:r>
            <a:r>
              <a:rPr lang="fr-FR" dirty="0" smtClean="0"/>
              <a:t>’</a:t>
            </a:r>
            <a:r>
              <a:rPr lang="en-US" dirty="0" smtClean="0"/>
              <a:t>t actually have to interact with the host through HTTP directly</a:t>
            </a:r>
          </a:p>
          <a:p>
            <a:r>
              <a:rPr lang="en-US" dirty="0" smtClean="0"/>
              <a:t>Many have “wrappers” which can be more user friendly to state exactly what you want to do or get</a:t>
            </a:r>
          </a:p>
          <a:p>
            <a:r>
              <a:rPr lang="en-US" dirty="0" smtClean="0"/>
              <a:t>Drawbacks</a:t>
            </a:r>
          </a:p>
          <a:p>
            <a:pPr lvl="1"/>
            <a:r>
              <a:rPr lang="en-US" dirty="0" smtClean="0"/>
              <a:t>Not standardized</a:t>
            </a:r>
          </a:p>
          <a:p>
            <a:pPr lvl="1"/>
            <a:r>
              <a:rPr lang="en-US" dirty="0" smtClean="0"/>
              <a:t>Less customizable</a:t>
            </a:r>
          </a:p>
          <a:p>
            <a:pPr lvl="1"/>
            <a:r>
              <a:rPr lang="en-US" dirty="0" smtClean="0"/>
              <a:t>Less optimizable</a:t>
            </a:r>
          </a:p>
          <a:p>
            <a:pPr lvl="1"/>
            <a:r>
              <a:rPr lang="en-US" dirty="0" smtClean="0"/>
              <a:t>More likely to have bugs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22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things you can do with 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Post to Facebook (Facebook Graph)</a:t>
            </a:r>
          </a:p>
          <a:p>
            <a:r>
              <a:rPr lang="en-US" dirty="0" smtClean="0"/>
              <a:t>Send Text messages (</a:t>
            </a:r>
            <a:r>
              <a:rPr lang="en-US" dirty="0" err="1" smtClean="0"/>
              <a:t>Twilio</a:t>
            </a:r>
            <a:r>
              <a:rPr lang="en-US" dirty="0" smtClean="0"/>
              <a:t>)</a:t>
            </a:r>
          </a:p>
          <a:p>
            <a:r>
              <a:rPr lang="en-US" dirty="0" smtClean="0"/>
              <a:t>Get </a:t>
            </a:r>
            <a:r>
              <a:rPr lang="en-US" dirty="0"/>
              <a:t>s</a:t>
            </a:r>
            <a:r>
              <a:rPr lang="en-US" dirty="0" smtClean="0"/>
              <a:t>tock information (yahoo-finance</a:t>
            </a:r>
            <a:r>
              <a:rPr lang="en-US" dirty="0"/>
              <a:t> </a:t>
            </a:r>
            <a:r>
              <a:rPr lang="en-US" dirty="0" smtClean="0"/>
              <a:t>or </a:t>
            </a:r>
            <a:r>
              <a:rPr lang="en-US" dirty="0" err="1" smtClean="0"/>
              <a:t>googlefinance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9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CSV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CSV = Comma </a:t>
            </a:r>
            <a:r>
              <a:rPr lang="en-US" dirty="0"/>
              <a:t>S</a:t>
            </a:r>
            <a:r>
              <a:rPr lang="en-US" dirty="0" smtClean="0"/>
              <a:t>eparated </a:t>
            </a:r>
            <a:r>
              <a:rPr lang="en-US" dirty="0"/>
              <a:t>V</a:t>
            </a:r>
            <a:r>
              <a:rPr lang="en-US" dirty="0" smtClean="0"/>
              <a:t>alues</a:t>
            </a:r>
          </a:p>
          <a:p>
            <a:r>
              <a:rPr lang="en-US" dirty="0" smtClean="0"/>
              <a:t>Represents a table of data like a spreadsheet</a:t>
            </a:r>
          </a:p>
          <a:p>
            <a:r>
              <a:rPr lang="en-US" dirty="0" smtClean="0"/>
              <a:t>We can import these special types of files as line of text or as a csv file like so</a:t>
            </a:r>
          </a:p>
          <a:p>
            <a:r>
              <a:rPr lang="en-US" dirty="0" smtClean="0"/>
              <a:t>Example: </a:t>
            </a:r>
            <a:r>
              <a:rPr lang="en-US" dirty="0" err="1" smtClean="0"/>
              <a:t>tech_stocks.csv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65752" y="4624122"/>
          <a:ext cx="755319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8697"/>
                <a:gridCol w="2074819"/>
                <a:gridCol w="1779984"/>
                <a:gridCol w="191969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Ticker Symbol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Company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Closing 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Opening Price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Facebook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171.69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173.51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GOOGL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Alphabet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947.45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945.21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AMZN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Amazon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971.31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969.00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NFLX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Netflix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185.82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189.21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514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CSVs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5668" y="2350784"/>
            <a:ext cx="9155876" cy="41857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75715E"/>
                </a:solidFill>
                <a:latin typeface="Menlo" charset="0"/>
              </a:rPr>
              <a:t>## 44 CSVs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csv</a:t>
            </a:r>
          </a:p>
          <a:p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stocks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{}</a:t>
            </a:r>
          </a:p>
          <a:p>
            <a:r>
              <a:rPr lang="sv-SE" sz="1400" dirty="0" err="1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open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400" dirty="0">
                <a:solidFill>
                  <a:srgbClr val="E6DB74"/>
                </a:solidFill>
                <a:latin typeface="Menlo" charset="0"/>
              </a:rPr>
              <a:t>'data/</a:t>
            </a:r>
            <a:r>
              <a:rPr lang="sv-SE" sz="1400" dirty="0" err="1">
                <a:solidFill>
                  <a:srgbClr val="E6DB74"/>
                </a:solidFill>
                <a:latin typeface="Menlo" charset="0"/>
              </a:rPr>
              <a:t>stocks.csv</a:t>
            </a:r>
            <a:r>
              <a:rPr lang="sv-SE" sz="14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sv-SE" sz="1400" dirty="0">
                <a:solidFill>
                  <a:srgbClr val="E6DB74"/>
                </a:solidFill>
                <a:latin typeface="Menlo" charset="0"/>
              </a:rPr>
              <a:t>'r'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sv-SE" sz="1400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</a:t>
            </a:r>
            <a:r>
              <a:rPr lang="sv-SE" sz="14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reader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list(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True</a:t>
            </a:r>
            <a:endParaRPr lang="sv-SE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sv-SE" sz="1400" dirty="0" err="1">
                <a:solidFill>
                  <a:srgbClr val="66D9EF"/>
                </a:solidFill>
                <a:latin typeface="Menlo" charset="0"/>
              </a:rPr>
              <a:t>if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sv-SE" sz="1400" dirty="0" err="1" smtClean="0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sv-SE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a-DK" sz="1400" dirty="0" err="1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ticker_symbol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company_name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opening_price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closing_price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da-DK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price_change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float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closing_price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float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opening_price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stocks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ticker_symbol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price_change</a:t>
            </a:r>
            <a:endParaRPr lang="da-DK" sz="14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20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4: Buy Buy Buy!!!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8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Some stock analysts live by the 2-year rule. This means that if the current price of a stock is above the high of the previous year they predict it will go down and recommend selling. Conversely, if the stock is below the low from a previous year they predict it will go up and thus recommend buying.</a:t>
            </a:r>
          </a:p>
          <a:p>
            <a:r>
              <a:rPr lang="en-US" dirty="0" smtClean="0"/>
              <a:t>You are going to write a program using this philosophy to recommend stocks</a:t>
            </a:r>
          </a:p>
          <a:p>
            <a:r>
              <a:rPr lang="en-US" dirty="0" smtClean="0"/>
              <a:t>Create </a:t>
            </a:r>
            <a:r>
              <a:rPr lang="en-US" dirty="0"/>
              <a:t>a new file in </a:t>
            </a:r>
            <a:r>
              <a:rPr lang="en-US" dirty="0" smtClean="0"/>
              <a:t>day3 </a:t>
            </a:r>
            <a:r>
              <a:rPr lang="en-US" dirty="0"/>
              <a:t>directory called </a:t>
            </a:r>
            <a:r>
              <a:rPr lang="en-US" dirty="0" smtClean="0"/>
              <a:t>“</a:t>
            </a:r>
            <a:r>
              <a:rPr lang="en-US" dirty="0" err="1" smtClean="0"/>
              <a:t>buy_stock.py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766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14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9449711" cy="398730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In your data folder there is a csv file </a:t>
            </a:r>
            <a:r>
              <a:rPr lang="en-US" dirty="0" err="1" smtClean="0"/>
              <a:t>stocks.csv</a:t>
            </a:r>
            <a:r>
              <a:rPr lang="en-US" dirty="0" smtClean="0"/>
              <a:t> with columns like so: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Import the csv module and read </a:t>
            </a:r>
            <a:r>
              <a:rPr lang="en-US" dirty="0" err="1" smtClean="0"/>
              <a:t>stocks.csv</a:t>
            </a:r>
            <a:endParaRPr lang="en-US" dirty="0" smtClean="0"/>
          </a:p>
          <a:p>
            <a:r>
              <a:rPr lang="en-US" dirty="0" smtClean="0"/>
              <a:t>Create a </a:t>
            </a:r>
            <a:r>
              <a:rPr lang="en-US" b="1" dirty="0" smtClean="0"/>
              <a:t>list of dictionaries </a:t>
            </a:r>
            <a:r>
              <a:rPr lang="en-US" dirty="0" smtClean="0"/>
              <a:t>where each dictionary represents a stock in the csv. The dictionary should have fields for Stock ticker, Opening price, Last year high, and Last year low</a:t>
            </a:r>
          </a:p>
          <a:p>
            <a:r>
              <a:rPr lang="en-US" dirty="0" smtClean="0"/>
              <a:t>Using the list of dictionaries, create a list </a:t>
            </a:r>
            <a:r>
              <a:rPr lang="en-US" b="1" dirty="0" err="1" smtClean="0"/>
              <a:t>recommended_buys</a:t>
            </a:r>
            <a:r>
              <a:rPr lang="en-US" dirty="0" smtClean="0"/>
              <a:t> of stock tickers to buy</a:t>
            </a:r>
          </a:p>
          <a:p>
            <a:r>
              <a:rPr lang="en-US" dirty="0"/>
              <a:t>Using the list of dictionaries, create a list </a:t>
            </a:r>
            <a:r>
              <a:rPr lang="en-US" b="1" dirty="0" err="1" smtClean="0"/>
              <a:t>recommended_sells</a:t>
            </a:r>
            <a:r>
              <a:rPr lang="en-US" dirty="0" smtClean="0"/>
              <a:t> </a:t>
            </a:r>
            <a:r>
              <a:rPr lang="en-US" dirty="0"/>
              <a:t>of </a:t>
            </a:r>
            <a:r>
              <a:rPr lang="en-US" dirty="0" smtClean="0"/>
              <a:t>stock tickers </a:t>
            </a:r>
            <a:r>
              <a:rPr lang="en-US" dirty="0"/>
              <a:t>to </a:t>
            </a:r>
            <a:r>
              <a:rPr lang="en-US" dirty="0" smtClean="0"/>
              <a:t>sell</a:t>
            </a:r>
            <a:endParaRPr lang="en-US" dirty="0"/>
          </a:p>
          <a:p>
            <a:r>
              <a:rPr lang="en-US" dirty="0" smtClean="0"/>
              <a:t>Bonus:</a:t>
            </a:r>
            <a:endParaRPr lang="en-US" dirty="0"/>
          </a:p>
          <a:p>
            <a:pPr lvl="1"/>
            <a:r>
              <a:rPr lang="en-US" dirty="0" smtClean="0"/>
              <a:t>Try and build the lists of stocks using functions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028319"/>
              </p:ext>
            </p:extLst>
          </p:nvPr>
        </p:nvGraphicFramePr>
        <p:xfrm>
          <a:off x="771895" y="3070980"/>
          <a:ext cx="10782798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7133"/>
                <a:gridCol w="1797133"/>
                <a:gridCol w="1797133"/>
                <a:gridCol w="1797133"/>
                <a:gridCol w="1797133"/>
                <a:gridCol w="17971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Stock ticker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Company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Closing</a:t>
                      </a:r>
                      <a:r>
                        <a:rPr lang="en-US" baseline="0" dirty="0" smtClean="0"/>
                        <a:t> p</a:t>
                      </a:r>
                      <a:r>
                        <a:rPr lang="en-US" dirty="0" smtClean="0"/>
                        <a:t>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Opening 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Last year 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Last year low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65659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Break into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What modules do you need to work with CSV files?</a:t>
            </a:r>
          </a:p>
          <a:p>
            <a:pPr lvl="1"/>
            <a:r>
              <a:rPr lang="en-US" dirty="0" smtClean="0"/>
              <a:t>How will you import the CSV file?</a:t>
            </a:r>
          </a:p>
          <a:p>
            <a:pPr lvl="1"/>
            <a:r>
              <a:rPr lang="en-US" dirty="0" smtClean="0"/>
              <a:t>How will you read every line in the CSV file?</a:t>
            </a:r>
          </a:p>
          <a:p>
            <a:pPr lvl="1"/>
            <a:r>
              <a:rPr lang="en-US" dirty="0" smtClean="0"/>
              <a:t>How will you get the necessary data from the line?</a:t>
            </a:r>
          </a:p>
          <a:p>
            <a:pPr lvl="1"/>
            <a:r>
              <a:rPr lang="en-US" dirty="0" smtClean="0"/>
              <a:t>How will you save the necessary data in a dictionary?</a:t>
            </a:r>
          </a:p>
          <a:p>
            <a:pPr lvl="1"/>
            <a:r>
              <a:rPr lang="en-US" dirty="0" smtClean="0"/>
              <a:t>How will you find the recommended buys and sell?</a:t>
            </a:r>
          </a:p>
          <a:p>
            <a:pPr lvl="2"/>
            <a:r>
              <a:rPr lang="en-US" dirty="0" smtClean="0"/>
              <a:t>List Comprehension?</a:t>
            </a:r>
          </a:p>
          <a:p>
            <a:pPr lvl="1"/>
            <a:r>
              <a:rPr lang="en-US" dirty="0" smtClean="0"/>
              <a:t>How will you get just the stock ticker name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6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733799" y="2363212"/>
            <a:ext cx="8763989" cy="427809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Challenge 4 Solution - Buy Buy Buy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csv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stocks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sv-SE" sz="1600" dirty="0" err="1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open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600" dirty="0">
                <a:solidFill>
                  <a:srgbClr val="E6DB74"/>
                </a:solidFill>
                <a:latin typeface="Menlo" charset="0"/>
              </a:rPr>
              <a:t>'data/</a:t>
            </a:r>
            <a:r>
              <a:rPr lang="sv-SE" sz="1600" dirty="0" err="1">
                <a:solidFill>
                  <a:srgbClr val="E6DB74"/>
                </a:solidFill>
                <a:latin typeface="Menlo" charset="0"/>
              </a:rPr>
              <a:t>stocks.csv</a:t>
            </a:r>
            <a:r>
              <a:rPr lang="sv-SE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sv-SE" sz="1600" dirty="0">
                <a:solidFill>
                  <a:srgbClr val="E6DB74"/>
                </a:solidFill>
                <a:latin typeface="Menlo" charset="0"/>
              </a:rPr>
              <a:t>'r'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sv-SE" sz="1600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</a:t>
            </a:r>
            <a:r>
              <a:rPr lang="sv-SE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reader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list(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True</a:t>
            </a:r>
            <a:endParaRPr lang="sv-SE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sv-SE" sz="1600" dirty="0" err="1">
                <a:solidFill>
                  <a:srgbClr val="66D9EF"/>
                </a:solidFill>
                <a:latin typeface="Menlo" charset="0"/>
              </a:rPr>
              <a:t>if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sv-SE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da-DK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a-DK" sz="1600" dirty="0" err="1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da-DK" sz="16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600" dirty="0" err="1">
                <a:solidFill>
                  <a:srgbClr val="F8F8F2"/>
                </a:solidFill>
                <a:latin typeface="Menlo" charset="0"/>
              </a:rPr>
              <a:t>stock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da-DK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a-DK" sz="1600" dirty="0" err="1">
                <a:solidFill>
                  <a:srgbClr val="E6DB74"/>
                </a:solidFill>
                <a:latin typeface="Menlo" charset="0"/>
              </a:rPr>
              <a:t>ticker_symbol</a:t>
            </a:r>
            <a:r>
              <a:rPr lang="da-DK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  : </a:t>
            </a:r>
            <a:r>
              <a:rPr lang="da-DK" sz="16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6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pl-PL" sz="1600" dirty="0">
                <a:solidFill>
                  <a:srgbClr val="F8F8F2"/>
                </a:solidFill>
                <a:latin typeface="Menlo" charset="0"/>
              </a:rPr>
              <a:t>					 </a:t>
            </a:r>
            <a:r>
              <a:rPr lang="pl-PL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pl-PL" sz="1600" dirty="0" err="1">
                <a:solidFill>
                  <a:srgbClr val="E6DB74"/>
                </a:solidFill>
                <a:latin typeface="Menlo" charset="0"/>
              </a:rPr>
              <a:t>opening_price</a:t>
            </a:r>
            <a:r>
              <a:rPr lang="pl-PL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pl-PL" sz="1600" dirty="0">
                <a:solidFill>
                  <a:srgbClr val="F8F8F2"/>
                </a:solidFill>
                <a:latin typeface="Menlo" charset="0"/>
              </a:rPr>
              <a:t>  : </a:t>
            </a:r>
            <a:r>
              <a:rPr lang="pl-PL" sz="16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pl-PL" sz="16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pl-PL" sz="1600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pl-PL" sz="1600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			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last_year_high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: row[</a:t>
            </a:r>
            <a:r>
              <a:rPr lang="en-US" sz="1600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			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last_year_low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: row[</a:t>
            </a:r>
            <a:r>
              <a:rPr lang="en-US" sz="1600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}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stocks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(stock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514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 cont.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80456" y="2662996"/>
            <a:ext cx="9100457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4 Solution - Buy Buy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Buy</a:t>
            </a:r>
            <a:endParaRPr lang="es-ES_tradnl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 err="1" smtClean="0">
                <a:solidFill>
                  <a:srgbClr val="F8F8F2"/>
                </a:solidFill>
                <a:latin typeface="Menlo" charset="0"/>
              </a:rPr>
              <a:t>buys</a:t>
            </a:r>
            <a:r>
              <a:rPr lang="es-ES_tradnl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s-ES_trad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s-ES_tradnl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de-DE" dirty="0" err="1">
                <a:solidFill>
                  <a:srgbClr val="F8F8F2"/>
                </a:solidFill>
                <a:latin typeface="Menlo" charset="0"/>
              </a:rPr>
              <a:t>sells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de-DE" dirty="0" err="1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stocks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de-DE" dirty="0" err="1">
                <a:solidFill>
                  <a:srgbClr val="66D9EF"/>
                </a:solidFill>
                <a:latin typeface="Menlo" charset="0"/>
              </a:rPr>
              <a:t>if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opening_price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last_year_high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]: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sells</a:t>
            </a:r>
            <a:r>
              <a:rPr lang="de-DE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ticker_symbol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de-DE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opening_price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last_year_low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]: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buys</a:t>
            </a:r>
            <a:r>
              <a:rPr lang="de-DE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ticker_symbol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r>
              <a:rPr lang="de-DE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should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buy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stocks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, "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buys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de-DE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should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sell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stocks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, "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sells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6288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That</a:t>
            </a:r>
            <a:r>
              <a:rPr lang="fr-FR" dirty="0" smtClean="0"/>
              <a:t>’</a:t>
            </a:r>
            <a:r>
              <a:rPr lang="en-US" dirty="0" smtClean="0"/>
              <a:t>s it! </a:t>
            </a:r>
            <a:br>
              <a:rPr lang="en-US" dirty="0" smtClean="0"/>
            </a:br>
            <a:r>
              <a:rPr lang="en-US" dirty="0" smtClean="0"/>
              <a:t>Now you know python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what?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93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9: What now?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Program Design and Philosophy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49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toolbox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past 8 lessons gave you a bunch of tools to help you build a wide variety of programs</a:t>
            </a:r>
          </a:p>
          <a:p>
            <a:r>
              <a:rPr lang="en-US" dirty="0" smtClean="0"/>
              <a:t>There are many more tools which you’ll discover on a ”need to know” basis as you build more and more complex programs</a:t>
            </a:r>
          </a:p>
          <a:p>
            <a:r>
              <a:rPr lang="en-US" dirty="0" smtClean="0"/>
              <a:t>This last short lesson is designed to help you use the tools you have in a functional way</a:t>
            </a:r>
          </a:p>
          <a:p>
            <a:r>
              <a:rPr lang="en-US" dirty="0" smtClean="0"/>
              <a:t>We’ll show you how to build real programs that use what you know and how to add more tools to your toolbox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6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Style makes your programs understandable to humans</a:t>
            </a:r>
          </a:p>
          <a:p>
            <a:r>
              <a:rPr lang="en-US" dirty="0" smtClean="0"/>
              <a:t>Give variable and functions names which describe exactly what they do</a:t>
            </a:r>
            <a:endParaRPr lang="en-US" dirty="0"/>
          </a:p>
          <a:p>
            <a:r>
              <a:rPr lang="en-US" dirty="0"/>
              <a:t>Use </a:t>
            </a:r>
            <a:r>
              <a:rPr lang="en-US" dirty="0" smtClean="0"/>
              <a:t>comments if it’s still unclear </a:t>
            </a:r>
          </a:p>
          <a:p>
            <a:r>
              <a:rPr lang="en-US" dirty="0" smtClean="0"/>
              <a:t>Indent your code nicely </a:t>
            </a:r>
            <a:r>
              <a:rPr lang="en-US" dirty="0"/>
              <a:t>s</a:t>
            </a:r>
            <a:r>
              <a:rPr lang="en-US" dirty="0" smtClean="0"/>
              <a:t>o it’s easy to see what goes with what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446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</a:t>
            </a:r>
            <a:r>
              <a:rPr lang="fr-FR" dirty="0"/>
              <a:t>’</a:t>
            </a:r>
            <a:r>
              <a:rPr lang="en-US" dirty="0"/>
              <a:t>t reinvent the Wheel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first thing to consider when building a program is what has been done before</a:t>
            </a:r>
          </a:p>
          <a:p>
            <a:r>
              <a:rPr lang="en-US" dirty="0" smtClean="0"/>
              <a:t>Chances are lots of pieces of your project have already been written and can be found easily online</a:t>
            </a:r>
          </a:p>
          <a:p>
            <a:r>
              <a:rPr lang="en-US" dirty="0" smtClean="0"/>
              <a:t>A good programmer knows how to piece together old code to make something original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67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you want to build has already been built and better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r>
              <a:rPr lang="en-US" dirty="0"/>
              <a:t>The secret motto of programmers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99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1155699" y="2603500"/>
          <a:ext cx="10117726" cy="3416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842"/>
                <a:gridCol w="3028737"/>
                <a:gridCol w="3103426"/>
                <a:gridCol w="2452721"/>
              </a:tblGrid>
              <a:tr h="553308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edit</a:t>
                      </a:r>
                      <a:endParaRPr lang="en-US" dirty="0"/>
                    </a:p>
                  </a:txBody>
                  <a:tcPr/>
                </a:tc>
              </a:tr>
              <a:tr h="934026">
                <a:tc>
                  <a:txBody>
                    <a:bodyPr/>
                    <a:lstStyle/>
                    <a:p>
                      <a:r>
                        <a:rPr lang="en-US" dirty="0" smtClean="0"/>
                        <a:t>List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 item1, item2, item3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dirty="0" smtClean="0"/>
                        <a:t>… 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list[index] = value</a:t>
                      </a:r>
                    </a:p>
                    <a:p>
                      <a:r>
                        <a:rPr lang="en-US" dirty="0" smtClean="0"/>
                        <a:t>(index is 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1096465"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 immutable (unchanging)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 item1, item2, item3, …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With</a:t>
                      </a:r>
                      <a:r>
                        <a:rPr lang="en-US" baseline="0" dirty="0" smtClean="0"/>
                        <a:t> packing and unpacking</a:t>
                      </a:r>
                      <a:endParaRPr lang="en-US" dirty="0" smtClean="0"/>
                    </a:p>
                  </a:txBody>
                  <a:tcPr/>
                </a:tc>
              </a:tr>
              <a:tr h="832500">
                <a:tc>
                  <a:txBody>
                    <a:bodyPr/>
                    <a:lstStyle/>
                    <a:p>
                      <a:r>
                        <a:rPr lang="en-US" dirty="0" smtClean="0"/>
                        <a:t>Dictionary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unordered group of unique key: value pairs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{ key1 : value1, </a:t>
                      </a:r>
                    </a:p>
                    <a:p>
                      <a:r>
                        <a:rPr lang="en-US" b="0" dirty="0" smtClean="0"/>
                        <a:t>  key2 : value2, … 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/>
                        <a:t>dict</a:t>
                      </a:r>
                      <a:r>
                        <a:rPr lang="en-US" b="0" dirty="0" smtClean="0"/>
                        <a:t>[key] = value</a:t>
                      </a:r>
                    </a:p>
                    <a:p>
                      <a:r>
                        <a:rPr lang="en-US" b="0" smtClean="0"/>
                        <a:t>(key</a:t>
                      </a:r>
                      <a:r>
                        <a:rPr lang="en-US" b="0" baseline="0" smtClean="0"/>
                        <a:t> is any type)</a:t>
                      </a:r>
                      <a:endParaRPr lang="en-US" b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71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Stackoverflow.com</a:t>
            </a:r>
            <a:endParaRPr lang="en-US" dirty="0" smtClean="0"/>
          </a:p>
          <a:p>
            <a:pPr lvl="1"/>
            <a:r>
              <a:rPr lang="en-US" dirty="0" smtClean="0"/>
              <a:t>Great for most coding questions from syntax to techniques</a:t>
            </a:r>
          </a:p>
          <a:p>
            <a:pPr lvl="1"/>
            <a:r>
              <a:rPr lang="en-US" dirty="0" smtClean="0"/>
              <a:t>Create an account to ask questions or look at other peoples questions</a:t>
            </a:r>
          </a:p>
          <a:p>
            <a:r>
              <a:rPr lang="en-US" dirty="0" err="1" smtClean="0"/>
              <a:t>docs.python.org</a:t>
            </a:r>
            <a:r>
              <a:rPr lang="en-US" dirty="0" smtClean="0"/>
              <a:t>/3/</a:t>
            </a:r>
          </a:p>
          <a:p>
            <a:pPr lvl="1"/>
            <a:r>
              <a:rPr lang="en-US" dirty="0" smtClean="0"/>
              <a:t>The official documentation for Python 3 (the latest version and the one we learned)</a:t>
            </a:r>
          </a:p>
          <a:p>
            <a:pPr lvl="1"/>
            <a:r>
              <a:rPr lang="en-US" dirty="0" smtClean="0"/>
              <a:t>The definitive reference of everything you can and can’t do in Python</a:t>
            </a:r>
          </a:p>
          <a:p>
            <a:pPr lvl="1"/>
            <a:r>
              <a:rPr lang="en-US" dirty="0" smtClean="0"/>
              <a:t>Lots of examples</a:t>
            </a:r>
            <a:r>
              <a:rPr lang="en-US" dirty="0"/>
              <a:t> </a:t>
            </a:r>
            <a:r>
              <a:rPr lang="en-US" dirty="0" smtClean="0"/>
              <a:t>and easy to read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61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your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didn't cover how to test code in Python but this is necessary to make sure your code works as we build larger programs</a:t>
            </a:r>
          </a:p>
          <a:p>
            <a:r>
              <a:rPr lang="en-US" dirty="0" smtClean="0"/>
              <a:t>Consider “normal cases” and “edge cases”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What will my program do if the input in negative 1 Billion?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What if I ask the user for her height in inches and she gives me a string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50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you’ll write code and something will go wrong</a:t>
            </a:r>
          </a:p>
          <a:p>
            <a:r>
              <a:rPr lang="en-US" dirty="0" smtClean="0"/>
              <a:t>Your computer will throw an Exception explaining what it thinks went wrong and where</a:t>
            </a:r>
          </a:p>
          <a:p>
            <a:r>
              <a:rPr lang="en-US" dirty="0" smtClean="0"/>
              <a:t>General Steps to fixing </a:t>
            </a:r>
            <a:r>
              <a:rPr lang="en-US" dirty="0"/>
              <a:t>Exceptions</a:t>
            </a:r>
            <a:endParaRPr lang="en-US" dirty="0" smtClean="0"/>
          </a:p>
          <a:p>
            <a:pPr lvl="1"/>
            <a:r>
              <a:rPr lang="en-US" dirty="0" smtClean="0"/>
              <a:t>Look at the line the </a:t>
            </a:r>
            <a:r>
              <a:rPr lang="en-US" dirty="0"/>
              <a:t>Exceptions </a:t>
            </a:r>
            <a:r>
              <a:rPr lang="en-US" dirty="0" smtClean="0"/>
              <a:t>was thrown on and try and see if there is a obvious problem (forgetting a colon)</a:t>
            </a:r>
          </a:p>
          <a:p>
            <a:pPr lvl="1"/>
            <a:r>
              <a:rPr lang="en-US" dirty="0" smtClean="0"/>
              <a:t>Try different cases to see exactly when the Exception occurs</a:t>
            </a:r>
          </a:p>
          <a:p>
            <a:pPr lvl="1"/>
            <a:r>
              <a:rPr lang="en-US" dirty="0" smtClean="0"/>
              <a:t>Google the name of the Exception to try and find how others have solved the same issue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53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Python 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999182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NameError</a:t>
            </a:r>
            <a:endParaRPr lang="en-US" dirty="0" smtClean="0"/>
          </a:p>
          <a:p>
            <a:pPr lvl="1"/>
            <a:r>
              <a:rPr lang="en-US" dirty="0" smtClean="0"/>
              <a:t>You are referencing a variable that wasn't defined. Check spelling</a:t>
            </a:r>
          </a:p>
          <a:p>
            <a:r>
              <a:rPr lang="en-US" dirty="0" err="1" smtClean="0"/>
              <a:t>IndexError</a:t>
            </a:r>
            <a:endParaRPr lang="en-US" dirty="0" smtClean="0"/>
          </a:p>
          <a:p>
            <a:pPr lvl="1"/>
            <a:r>
              <a:rPr lang="en-US" dirty="0" smtClean="0"/>
              <a:t>You tried to get a value from a list that wasn't</a:t>
            </a:r>
            <a:r>
              <a:rPr lang="fr-FR" dirty="0" smtClean="0"/>
              <a:t> </a:t>
            </a:r>
            <a:r>
              <a:rPr lang="en-US" dirty="0" smtClean="0"/>
              <a:t>there. Check what index your looking for</a:t>
            </a:r>
          </a:p>
          <a:p>
            <a:r>
              <a:rPr lang="en-US" dirty="0" err="1" smtClean="0"/>
              <a:t>KeyError</a:t>
            </a:r>
            <a:endParaRPr lang="en-US" dirty="0" smtClean="0"/>
          </a:p>
          <a:p>
            <a:pPr lvl="1"/>
            <a:r>
              <a:rPr lang="en-US" dirty="0"/>
              <a:t>You tried to get a value from a </a:t>
            </a:r>
            <a:r>
              <a:rPr lang="en-US" dirty="0" smtClean="0"/>
              <a:t>dictionary that wasn't </a:t>
            </a:r>
            <a:r>
              <a:rPr lang="en-US" dirty="0"/>
              <a:t>there. Check what </a:t>
            </a:r>
            <a:r>
              <a:rPr lang="en-US" dirty="0" smtClean="0"/>
              <a:t>key your </a:t>
            </a:r>
            <a:r>
              <a:rPr lang="en-US" dirty="0"/>
              <a:t>looking </a:t>
            </a:r>
            <a:r>
              <a:rPr lang="en-US" dirty="0" smtClean="0"/>
              <a:t>for</a:t>
            </a:r>
          </a:p>
          <a:p>
            <a:r>
              <a:rPr lang="en-US" dirty="0" err="1" smtClean="0"/>
              <a:t>ImportError</a:t>
            </a:r>
            <a:r>
              <a:rPr lang="en-US" dirty="0" smtClean="0"/>
              <a:t> or </a:t>
            </a:r>
            <a:r>
              <a:rPr lang="en-US" dirty="0" err="1"/>
              <a:t>IOError</a:t>
            </a:r>
            <a:endParaRPr lang="en-US" dirty="0" smtClean="0"/>
          </a:p>
          <a:p>
            <a:pPr lvl="1"/>
            <a:r>
              <a:rPr lang="en-US" dirty="0" smtClean="0"/>
              <a:t>You tried to import a file that couldn't</a:t>
            </a:r>
            <a:r>
              <a:rPr lang="fr-FR" dirty="0" smtClean="0"/>
              <a:t>’</a:t>
            </a:r>
            <a:r>
              <a:rPr lang="en-US" dirty="0" smtClean="0"/>
              <a:t>t be found. Check the file name and location</a:t>
            </a:r>
          </a:p>
          <a:p>
            <a:r>
              <a:rPr lang="en-US" dirty="0" err="1" smtClean="0"/>
              <a:t>TypeError</a:t>
            </a:r>
            <a:endParaRPr lang="en-US" dirty="0" smtClean="0"/>
          </a:p>
          <a:p>
            <a:pPr lvl="1"/>
            <a:r>
              <a:rPr lang="en-US" dirty="0" smtClean="0"/>
              <a:t>You tried to convert from one type to another that the computer couldn't do. </a:t>
            </a:r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dirty="0" err="1" smtClean="0"/>
              <a:t>Int</a:t>
            </a:r>
            <a:r>
              <a:rPr lang="en-US" dirty="0" smtClean="0"/>
              <a:t>(“seven”) </a:t>
            </a:r>
          </a:p>
          <a:p>
            <a:r>
              <a:rPr lang="en-US" dirty="0" err="1" smtClean="0"/>
              <a:t>IndentationError</a:t>
            </a:r>
            <a:endParaRPr lang="en-US" dirty="0" smtClean="0"/>
          </a:p>
          <a:p>
            <a:r>
              <a:rPr lang="en-US" dirty="0" err="1" smtClean="0"/>
              <a:t>SyntaxError</a:t>
            </a:r>
            <a:endParaRPr lang="en-US" dirty="0" smtClean="0"/>
          </a:p>
          <a:p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0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 code won’t throw an Exception but also just won’t work</a:t>
            </a:r>
          </a:p>
          <a:p>
            <a:pPr lvl="1"/>
            <a:r>
              <a:rPr lang="en-US" dirty="0" smtClean="0"/>
              <a:t>Gives the wrong answer</a:t>
            </a:r>
          </a:p>
          <a:p>
            <a:r>
              <a:rPr lang="en-US" dirty="0" smtClean="0"/>
              <a:t>Can be frustrating</a:t>
            </a:r>
          </a:p>
          <a:p>
            <a:r>
              <a:rPr lang="en-US" dirty="0" smtClean="0"/>
              <a:t>Some general tips:</a:t>
            </a:r>
          </a:p>
          <a:p>
            <a:pPr lvl="1"/>
            <a:r>
              <a:rPr lang="en-US" dirty="0" smtClean="0"/>
              <a:t>Use print statements to check what variables are stored as at different locations</a:t>
            </a:r>
          </a:p>
          <a:p>
            <a:pPr lvl="1"/>
            <a:r>
              <a:rPr lang="en-US" dirty="0" smtClean="0"/>
              <a:t>Read through every line of code and explain in words exactly what it does</a:t>
            </a:r>
          </a:p>
          <a:p>
            <a:pPr lvl="1"/>
            <a:r>
              <a:rPr lang="en-US" dirty="0" smtClean="0"/>
              <a:t>If you really cant figure it out post online or ask for help</a:t>
            </a:r>
          </a:p>
        </p:txBody>
      </p:sp>
    </p:spTree>
    <p:extLst>
      <p:ext uri="{BB962C8B-B14F-4D97-AF65-F5344CB8AC3E}">
        <p14:creationId xmlns:p14="http://schemas.microsoft.com/office/powerpoint/2010/main" val="1532966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507067"/>
            <a:ext cx="8825660" cy="1822514"/>
          </a:xfrm>
        </p:spPr>
        <p:txBody>
          <a:bodyPr/>
          <a:lstStyle/>
          <a:p>
            <a:pPr algn="ctr"/>
            <a:r>
              <a:rPr lang="en-US" dirty="0" smtClean="0"/>
              <a:t>A ByteSized Data-A-Thon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73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Data-A-Thon: Option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the course website there is a file called </a:t>
            </a:r>
            <a:r>
              <a:rPr lang="en-US" dirty="0" err="1" smtClean="0"/>
              <a:t>walmart_data.csv</a:t>
            </a:r>
            <a:r>
              <a:rPr lang="en-US" dirty="0" smtClean="0"/>
              <a:t> which has historical data from Walmart stores across the country from 2012-2012, organized by department. Your job is to import this data into your python program and then perform some data analysis on it</a:t>
            </a:r>
          </a:p>
          <a:p>
            <a:r>
              <a:rPr lang="en-US" dirty="0" smtClean="0"/>
              <a:t>You will have 2.5 hours to import the data and work on your analysis</a:t>
            </a:r>
          </a:p>
          <a:p>
            <a:r>
              <a:rPr lang="en-US" dirty="0" smtClean="0"/>
              <a:t>You will work groups of 3-4</a:t>
            </a:r>
          </a:p>
          <a:p>
            <a:r>
              <a:rPr lang="en-US" dirty="0" smtClean="0"/>
              <a:t>Afterwards every pair will talk for ~1 minute about what they found</a:t>
            </a:r>
          </a:p>
          <a:p>
            <a:r>
              <a:rPr lang="en-US" dirty="0" smtClean="0"/>
              <a:t>I recommend first looking at the data in Excel, </a:t>
            </a:r>
            <a:r>
              <a:rPr lang="en-US" dirty="0"/>
              <a:t>t</a:t>
            </a:r>
            <a:r>
              <a:rPr lang="en-US" dirty="0" smtClean="0"/>
              <a:t>alking with your team to figure out what you want to analyze, then writing the code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99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examples of questions to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 Walmart have higher sales on holidays or not holidays?</a:t>
            </a:r>
          </a:p>
          <a:p>
            <a:r>
              <a:rPr lang="en-US" dirty="0" smtClean="0"/>
              <a:t>Which department has the highest sales numbers across all stores?</a:t>
            </a:r>
          </a:p>
          <a:p>
            <a:r>
              <a:rPr lang="en-US" dirty="0" smtClean="0"/>
              <a:t>Which store has the highest sales across all departments?</a:t>
            </a:r>
          </a:p>
          <a:p>
            <a:r>
              <a:rPr lang="en-US" dirty="0" smtClean="0"/>
              <a:t>How does unemployment rate effect sales?</a:t>
            </a:r>
          </a:p>
          <a:p>
            <a:r>
              <a:rPr lang="en-US" dirty="0"/>
              <a:t>How does </a:t>
            </a:r>
            <a:r>
              <a:rPr lang="en-US" dirty="0" smtClean="0"/>
              <a:t>CPI (Consumer </a:t>
            </a:r>
            <a:r>
              <a:rPr lang="en-US" dirty="0"/>
              <a:t>P</a:t>
            </a:r>
            <a:r>
              <a:rPr lang="en-US" dirty="0" smtClean="0"/>
              <a:t>rice Index) </a:t>
            </a:r>
            <a:r>
              <a:rPr lang="en-US" dirty="0"/>
              <a:t>effect sales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Which departments have seen increased sales from 2010-2012?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37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 2: Other data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Instead of using the </a:t>
            </a:r>
            <a:r>
              <a:rPr lang="en-US" dirty="0"/>
              <a:t>W</a:t>
            </a:r>
            <a:r>
              <a:rPr lang="en-US" dirty="0" smtClean="0"/>
              <a:t>almart data set we cleaned for you, you can also find other data sets online to analyze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www.kaggle.com/datasets</a:t>
            </a:r>
            <a:endParaRPr lang="en-US" dirty="0" smtClean="0"/>
          </a:p>
          <a:p>
            <a:r>
              <a:rPr lang="en-US" dirty="0" smtClean="0"/>
              <a:t>Find an interesting set and come up with a cool question to answer.</a:t>
            </a:r>
          </a:p>
          <a:p>
            <a:r>
              <a:rPr lang="en-US" dirty="0" smtClean="0"/>
              <a:t>Also has data challenges </a:t>
            </a:r>
            <a:r>
              <a:rPr lang="en-US" smtClean="0"/>
              <a:t>and competitions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4830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 </a:t>
            </a:r>
            <a:r>
              <a:rPr lang="en-US" dirty="0" smtClean="0"/>
              <a:t>3: </a:t>
            </a:r>
            <a:r>
              <a:rPr lang="en-US" dirty="0" smtClean="0"/>
              <a:t>APIs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some experience building something with one of the APIs mentioned before</a:t>
            </a:r>
          </a:p>
          <a:p>
            <a:pPr lvl="1"/>
            <a:r>
              <a:rPr lang="en-US" dirty="0" err="1" smtClean="0"/>
              <a:t>Indico</a:t>
            </a:r>
            <a:r>
              <a:rPr lang="en-US" dirty="0" smtClean="0"/>
              <a:t> (</a:t>
            </a:r>
            <a:r>
              <a:rPr lang="en-US" smtClean="0"/>
              <a:t>Machine Learning)</a:t>
            </a:r>
            <a:endParaRPr lang="en-US" dirty="0" smtClean="0"/>
          </a:p>
          <a:p>
            <a:pPr lvl="1"/>
            <a:r>
              <a:rPr lang="en-US" dirty="0" smtClean="0"/>
              <a:t>Facebook Graph</a:t>
            </a:r>
          </a:p>
          <a:p>
            <a:pPr lvl="1"/>
            <a:r>
              <a:rPr lang="en-US" dirty="0" err="1" smtClean="0"/>
              <a:t>Quandl</a:t>
            </a:r>
            <a:r>
              <a:rPr lang="en-US" dirty="0" smtClean="0"/>
              <a:t> (Stocks)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397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955187" y="2603500"/>
            <a:ext cx="10195742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27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data structures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"Sydney"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"Google"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"Tesla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  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"Amazon"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"Bank of America"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"ByteSized"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append(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"Microsoft"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"Sophia"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"Herbal Mountain Tea"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"Birkenstocks"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"Portland Brewing Company"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1978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let us go through data structures really easily</a:t>
            </a:r>
          </a:p>
          <a:p>
            <a:pPr lvl="1"/>
            <a:r>
              <a:rPr lang="en-US" dirty="0" smtClean="0"/>
              <a:t>This is where they are used most often</a:t>
            </a:r>
          </a:p>
          <a:p>
            <a:r>
              <a:rPr lang="en-US" dirty="0" smtClean="0"/>
              <a:t>Instead of going to each item in an list we can do: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7297" y="3877456"/>
            <a:ext cx="823795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30 For Loop list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"I've been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and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..."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Thats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 it"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26506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return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tell us things about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532351" y="3139848"/>
            <a:ext cx="9139824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37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False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63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0284" y="2344511"/>
            <a:ext cx="9920614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38 Functions with arrays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senators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"John McCain"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"Harry Reid"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"Chuck Schumer"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"Lindsey Graham"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"Richard Burr"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"Independent"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A6E22E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name,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senators: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97209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makes it easy to read files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33866"/>
            <a:ext cx="10055353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40 Reading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sherlockholmes.txt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Print only first 30 lines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(line)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019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Saturday</Template>
  <TotalTime>573</TotalTime>
  <Words>2373</Words>
  <Application>Microsoft Macintosh PowerPoint</Application>
  <PresentationFormat>Widescreen</PresentationFormat>
  <Paragraphs>399</Paragraphs>
  <Slides>50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Calibri</vt:lpstr>
      <vt:lpstr>Century Gothic</vt:lpstr>
      <vt:lpstr>Menlo</vt:lpstr>
      <vt:lpstr>Wingdings 3</vt:lpstr>
      <vt:lpstr>Arial</vt:lpstr>
      <vt:lpstr>Ion Boardroom</vt:lpstr>
      <vt:lpstr>Python for Data Analytics ByteSized Labs</vt:lpstr>
      <vt:lpstr>Set Up</vt:lpstr>
      <vt:lpstr>Review</vt:lpstr>
      <vt:lpstr>Data Structures</vt:lpstr>
      <vt:lpstr>Combining data structures</vt:lpstr>
      <vt:lpstr>For Loops with Data Structures</vt:lpstr>
      <vt:lpstr>Functions that return things</vt:lpstr>
      <vt:lpstr>Functions</vt:lpstr>
      <vt:lpstr>Reading Files</vt:lpstr>
      <vt:lpstr>Writing Files</vt:lpstr>
      <vt:lpstr>DIY – Word count</vt:lpstr>
      <vt:lpstr>DIY Possible Solution</vt:lpstr>
      <vt:lpstr>Lesson 8: Beyond the Built-in</vt:lpstr>
      <vt:lpstr>Beyond the Built-in</vt:lpstr>
      <vt:lpstr>Beyond the Built-in</vt:lpstr>
      <vt:lpstr>How to add modules </vt:lpstr>
      <vt:lpstr>Downloading modules</vt:lpstr>
      <vt:lpstr>Some useful modules</vt:lpstr>
      <vt:lpstr>Some more useful modules</vt:lpstr>
      <vt:lpstr>There is a module for everything you could want to do in Python </vt:lpstr>
      <vt:lpstr>APIs</vt:lpstr>
      <vt:lpstr>HTTP requests</vt:lpstr>
      <vt:lpstr>API’s</vt:lpstr>
      <vt:lpstr>API wrappers</vt:lpstr>
      <vt:lpstr>Some things you can do with APIs</vt:lpstr>
      <vt:lpstr>Case Study: CSV module</vt:lpstr>
      <vt:lpstr>CSVs </vt:lpstr>
      <vt:lpstr>Challenge 4: Buy Buy Buy!!!</vt:lpstr>
      <vt:lpstr>Background</vt:lpstr>
      <vt:lpstr>Challenge 4</vt:lpstr>
      <vt:lpstr>How to approach this Challenge</vt:lpstr>
      <vt:lpstr>Example solution</vt:lpstr>
      <vt:lpstr>Example solution cont.</vt:lpstr>
      <vt:lpstr>That’s it!  Now you know python</vt:lpstr>
      <vt:lpstr>Lesson 9: What now?</vt:lpstr>
      <vt:lpstr>Your toolbox</vt:lpstr>
      <vt:lpstr>Style</vt:lpstr>
      <vt:lpstr>Don’t reinvent the Wheel</vt:lpstr>
      <vt:lpstr>Everything you want to build has already been built and better</vt:lpstr>
      <vt:lpstr>Online Resources</vt:lpstr>
      <vt:lpstr>Testing your code</vt:lpstr>
      <vt:lpstr>Exceptions</vt:lpstr>
      <vt:lpstr>Common Python Exceptions</vt:lpstr>
      <vt:lpstr>Debugging</vt:lpstr>
      <vt:lpstr>A ByteSized Data-A-Thon</vt:lpstr>
      <vt:lpstr>Data-A-Thon: Option 1</vt:lpstr>
      <vt:lpstr>Some examples of questions to answer</vt:lpstr>
      <vt:lpstr>Option 2: Other data sets</vt:lpstr>
      <vt:lpstr>Option 3: APIs </vt:lpstr>
      <vt:lpstr>Python for Data Analytics ByteSized Labs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34</cp:revision>
  <dcterms:created xsi:type="dcterms:W3CDTF">2017-09-21T19:32:36Z</dcterms:created>
  <dcterms:modified xsi:type="dcterms:W3CDTF">2017-10-21T19:51:54Z</dcterms:modified>
</cp:coreProperties>
</file>

<file path=docProps/thumbnail.jpeg>
</file>